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 SemiBold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Montserrat Light"/>
      <p:regular r:id="rId21"/>
      <p:bold r:id="rId22"/>
      <p:italic r:id="rId23"/>
      <p:boldItalic r:id="rId24"/>
    </p:embeddedFont>
    <p:embeddedFont>
      <p:font typeface="Work Sans SemiBold"/>
      <p:regular r:id="rId25"/>
      <p:bold r:id="rId26"/>
      <p:italic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Light-bold.fntdata"/><Relationship Id="rId21" Type="http://schemas.openxmlformats.org/officeDocument/2006/relationships/font" Target="fonts/MontserratLight-regular.fntdata"/><Relationship Id="rId24" Type="http://schemas.openxmlformats.org/officeDocument/2006/relationships/font" Target="fonts/MontserratLight-boldItalic.fntdata"/><Relationship Id="rId23" Type="http://schemas.openxmlformats.org/officeDocument/2006/relationships/font" Target="fonts/Montserrat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SemiBold-bold.fntdata"/><Relationship Id="rId25" Type="http://schemas.openxmlformats.org/officeDocument/2006/relationships/font" Target="fonts/WorkSansSemiBold-regular.fntdata"/><Relationship Id="rId28" Type="http://schemas.openxmlformats.org/officeDocument/2006/relationships/font" Target="fonts/WorkSansSemiBold-boldItalic.fntdata"/><Relationship Id="rId27" Type="http://schemas.openxmlformats.org/officeDocument/2006/relationships/font" Target="fonts/Work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WorkSans-boldItalic.fntdata"/><Relationship Id="rId13" Type="http://schemas.openxmlformats.org/officeDocument/2006/relationships/font" Target="fonts/MontserratSemiBold-regular.fntdata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font" Target="fonts/MontserratSemiBold-italic.fntdata"/><Relationship Id="rId14" Type="http://schemas.openxmlformats.org/officeDocument/2006/relationships/font" Target="fonts/MontserratSemiBold-bold.fntdata"/><Relationship Id="rId36" Type="http://schemas.openxmlformats.org/officeDocument/2006/relationships/font" Target="fonts/OpenSans-boldItalic.fntdata"/><Relationship Id="rId17" Type="http://schemas.openxmlformats.org/officeDocument/2006/relationships/font" Target="fonts/Montserrat-regular.fntdata"/><Relationship Id="rId16" Type="http://schemas.openxmlformats.org/officeDocument/2006/relationships/font" Target="fonts/MontserratSemiBold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ac4c2e3f9_0_1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ac4c2e3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c4c2e3f9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c4c2e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ac4c2e3f9_0_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ac4c2e3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ac4c2e3f9_0_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ac4c2e3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ac4c2e3f9_0_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ac4c2e3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ac4c2e3f9_0_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ac4c2e3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582C8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youtu.be/tG_TgYFgX2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582100" y="2728175"/>
            <a:ext cx="4358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FICHAS DE ENTREGA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Etapa 1 - Sentir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0" y="4093575"/>
            <a:ext cx="9144000" cy="6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entender como editar as fichas, clique aqui e acesse um pequeno tutorial!</a:t>
            </a:r>
            <a:endParaRPr b="1" sz="27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4379" l="0" r="0" t="0"/>
          <a:stretch/>
        </p:blipFill>
        <p:spPr>
          <a:xfrm>
            <a:off x="5613275" y="1617025"/>
            <a:ext cx="3097226" cy="2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/>
        </p:nvSpPr>
        <p:spPr>
          <a:xfrm>
            <a:off x="5655888" y="1909125"/>
            <a:ext cx="30120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Alex Cândido Souto Júnior; (32210179)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Cássio Leonard Nunes (32214951)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Esther Lourenço Aires de Carvalho (32213606)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Gustavo de Oliveira Feliciano (322121746) 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Renner Alves Martins (322127100)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Ruan Pablo Simões Paixão (322128226).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99" y="1084475"/>
            <a:ext cx="5011026" cy="3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 rot="-2404">
            <a:off x="1557371" y="2166098"/>
            <a:ext cx="2573701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50" lIns="93550" spcFirstLastPara="1" rIns="93550" wrap="square" tIns="93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905450" y="2778525"/>
            <a:ext cx="3877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Compartilhem essa foto nas redes sociais com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 e marcando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 e aproveitem para conhecer outras equipes que também estão participando desta jornada!</a:t>
            </a:r>
            <a:endParaRPr sz="7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5596662" y="1187550"/>
            <a:ext cx="3012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338700" y="50150"/>
            <a:ext cx="16872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0 - A equipe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7875" y="1493925"/>
            <a:ext cx="1412699" cy="1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ctrTitle"/>
          </p:nvPr>
        </p:nvSpPr>
        <p:spPr>
          <a:xfrm>
            <a:off x="338700" y="171325"/>
            <a:ext cx="2199900" cy="337800"/>
          </a:xfrm>
          <a:prstGeom prst="rect">
            <a:avLst/>
          </a:prstGeom>
          <a:noFill/>
        </p:spPr>
        <p:txBody>
          <a:bodyPr anchorCtr="0" anchor="b" bIns="92475" lIns="92475" spcFirstLastPara="1" rIns="92475" wrap="square" tIns="9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1 - Comunidade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120" name="Google Shape;120;p27"/>
          <p:cNvGrpSpPr/>
          <p:nvPr/>
        </p:nvGrpSpPr>
        <p:grpSpPr>
          <a:xfrm>
            <a:off x="4907475" y="1145271"/>
            <a:ext cx="3086100" cy="527104"/>
            <a:chOff x="4907475" y="1145271"/>
            <a:chExt cx="3086100" cy="527104"/>
          </a:xfrm>
        </p:grpSpPr>
        <p:pic>
          <p:nvPicPr>
            <p:cNvPr id="121" name="Google Shape;12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7475" y="1145271"/>
              <a:ext cx="3086100" cy="52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7"/>
            <p:cNvSpPr txBox="1"/>
            <p:nvPr/>
          </p:nvSpPr>
          <p:spPr>
            <a:xfrm>
              <a:off x="4907475" y="1145275"/>
              <a:ext cx="30861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Em uma frase</a:t>
              </a:r>
              <a:endParaRPr b="1" sz="2200">
                <a:solidFill>
                  <a:srgbClr val="FFFFFF"/>
                </a:solidFill>
              </a:endParaRPr>
            </a:p>
          </p:txBody>
        </p:sp>
      </p:grpSp>
      <p:pic>
        <p:nvPicPr>
          <p:cNvPr id="123" name="Google Shape;1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50" y="1322525"/>
            <a:ext cx="4203600" cy="33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495350" y="1686625"/>
            <a:ext cx="37011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Descreva resumidamente sua comunidade, respondendo às perguntas: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as suas características demográficas? Idade, gênero, condição socioeconômica, etc.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Resposta: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Todos os usuários do Sistema de Saúde Pública brasileira.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Ela está localizada em algum lugar específico (recorte geográfico)?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Resposta: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Nosso projeto não sofre limitação por questão geográfica, pleiteando o âmbito nacional.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188" y="1742026"/>
            <a:ext cx="5072675" cy="273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/>
          <p:nvPr/>
        </p:nvSpPr>
        <p:spPr>
          <a:xfrm>
            <a:off x="4671475" y="2004425"/>
            <a:ext cx="39777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Acreditamos que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a superlotação das Upa’s e hospitais da rede pública,  bem como a qualidade do atendimento oferecido,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são problemas para a comunidade de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usuários do Sistema Único de Saúde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no Brasil,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de modo que necessita-se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melhorias sejam aplicadas a estas questões para proporcionar as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condições mínimas para a promoção de serviços de saúde de qualidade a essa população.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" name="Google Shape;127;p27"/>
          <p:cNvGrpSpPr/>
          <p:nvPr/>
        </p:nvGrpSpPr>
        <p:grpSpPr>
          <a:xfrm>
            <a:off x="84300" y="955885"/>
            <a:ext cx="2708700" cy="660900"/>
            <a:chOff x="133450" y="758710"/>
            <a:chExt cx="2708700" cy="660900"/>
          </a:xfrm>
        </p:grpSpPr>
        <p:pic>
          <p:nvPicPr>
            <p:cNvPr id="128" name="Google Shape;1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250" y="830747"/>
              <a:ext cx="2033100" cy="39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7"/>
            <p:cNvSpPr txBox="1"/>
            <p:nvPr/>
          </p:nvSpPr>
          <p:spPr>
            <a:xfrm>
              <a:off x="133450" y="758710"/>
              <a:ext cx="27087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Comunidade</a:t>
              </a:r>
              <a:endParaRPr b="1" sz="2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582700" y="1310850"/>
            <a:ext cx="341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PERGUNTAS</a:t>
            </a:r>
            <a:endParaRPr b="1" sz="11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338700" y="1595150"/>
            <a:ext cx="41598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50" lIns="93550" spcFirstLastPara="1" rIns="93550" wrap="square" tIns="93550">
            <a:noAutofit/>
          </a:bodyPr>
          <a:lstStyle/>
          <a:p>
            <a:pPr indent="-203050" lvl="0" marL="25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Qual a sua opinião sobre o sistema de Saúde pública brasileira?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Você acha que este sistema precisaria de melhorias? Se sim, quais?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 você acharia de um site que mostraria quantas pessoas tem na fila em tempo real e a velocidade dos atendimentos?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Como você enxerga a área da Saúde no futuro?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Qual a sua opinião sobre a área da tecnologia na saúde?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 você acredita que tenha na rede privada da área de saúde que possa ser agregada à  rede pública?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Qual, na sua opinião, é a maior dificuldade enfrentada pelo serviço público no Brasil?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05400" y="1430700"/>
            <a:ext cx="3064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Estudantes de Medicina, isto é, os profissionais do futuro, Usuários do Sistema único de Saúde, bem como profissionais do sistema atual.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5905400" y="2676850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Elas irão ocorrer de modo presencial, na faculdade Una Barreiro, como também em postos de saúde.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5852645" y="3827213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entrevista será realizada de forma escrita e/ou por áudio.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338700" y="50150"/>
            <a:ext cx="38433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Planejando as entrevistas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03325" y="3934850"/>
            <a:ext cx="3494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Curtiram realizar as entrevistas? Compartilhem essas imagens nas suas redes sociais com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marcando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mais pessoas conheçam seu projeto!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" name="Google Shape;147;p29"/>
          <p:cNvGrpSpPr/>
          <p:nvPr/>
        </p:nvGrpSpPr>
        <p:grpSpPr>
          <a:xfrm>
            <a:off x="5887488" y="808250"/>
            <a:ext cx="3261650" cy="3261650"/>
            <a:chOff x="6210301" y="690975"/>
            <a:chExt cx="3261650" cy="3261650"/>
          </a:xfrm>
        </p:grpSpPr>
        <p:pic>
          <p:nvPicPr>
            <p:cNvPr id="148" name="Google Shape;14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4414">
              <a:off x="6295209" y="775883"/>
              <a:ext cx="3091834" cy="3091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9"/>
            <p:cNvSpPr txBox="1"/>
            <p:nvPr/>
          </p:nvSpPr>
          <p:spPr>
            <a:xfrm rot="169555">
              <a:off x="6615939" y="3287832"/>
              <a:ext cx="2281875" cy="37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582C8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Fotos da realização das entrevistas: Ainda a preencher!!</a:t>
              </a:r>
              <a:endParaRPr sz="900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50" name="Google Shape;150;p29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3 - Sistematizando os conhecimentos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5">
            <a:alphaModFix/>
          </a:blip>
          <a:srcRect b="6410" l="0" r="0" t="0"/>
          <a:stretch/>
        </p:blipFill>
        <p:spPr>
          <a:xfrm>
            <a:off x="-321925" y="989225"/>
            <a:ext cx="6529324" cy="38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338700" y="737863"/>
            <a:ext cx="3863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ACHADOS</a:t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228725" y="1732425"/>
            <a:ext cx="26955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6249" lvl="0" marL="179999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Na opinião da grande maioria dos entrevistados, a idéia do SUS é boa, mas falta verba e atenção dos órgãos competentes;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 interação entre a área tecnológica e a área da Saúde provavelmente vai se estreitar e  se desenvolver nos próximos anos;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Reclamações e relatos de experiência negativas devido a longos processos de espera, mas defendem a proposta dele;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 perspectiva para o futuro vai depender da atenção que for dada e ele;</a:t>
            </a:r>
            <a:endParaRPr i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3042125" y="1339800"/>
            <a:ext cx="24432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5575" lvl="0" marL="179999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Falta de fiscalização, de modo a promover uma cobrança de resultados e eficiência de serviços prestados;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Muitas pessoas apontam a falta de insumo como um dos grandes problemas que poderia ser corrigido com uma maior atenção financeira do governo;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Aglomeração pelo atendimento precário;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9225" lvl="0" marL="179999" rtl="0" algn="l"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0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Falta de profissionais qualificados em sua respectiva área, para pronto atendimento..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38700" y="1178313"/>
            <a:ext cx="2576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i="1" lang="pt-B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Nossas descobertas acerca dos principais aspectos suscitados por nossos entrevistados.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4792">
            <a:off x="6450029" y="1371429"/>
            <a:ext cx="2136593" cy="191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4747825" y="858425"/>
            <a:ext cx="4072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Ter liberdade financeira e qualidade melhor de vida; 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Investir em seus filhos com a esperança que tenham um futuro melhor; 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Não ter sua saúde dependente de um sistema falho e precário.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5946625" y="2261975"/>
            <a:ext cx="2874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Ideias apresentadas pela mídia, além de opiniões pessimistas dentro de seu círculo social, como “O Brasil não tem solução”.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407650" y="3605825"/>
            <a:ext cx="4034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Desvalorização pessoal e profissional, baixo remuneramento e falta de estabilidade;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Sofrimento com filas de espera intermináveis;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Baixa qualidade dos atendimentos.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338700" y="818425"/>
            <a:ext cx="38085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Pessoas sofrendo com  enormes filas de espera;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Médicos trabalhando sem profissionalismo e empatia.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38700" y="2192813"/>
            <a:ext cx="2874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 comunidade vivencia a precariedade; baixos salários e padrão de vida, </a:t>
            </a: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além de r</a:t>
            </a: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eclamar e solicitar por melhorias aos governantes.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5046175" y="3524550"/>
            <a:ext cx="3808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 comunidade necessita de soluções na área de infraestrutura e administração, de pessoal e recursos;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Mão de obra qualificada;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Melhores condições profissionais e sociais.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826172" y="566050"/>
            <a:ext cx="1386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VÊ?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4689650" y="566050"/>
            <a:ext cx="202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PENSA?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6313850" y="1901213"/>
            <a:ext cx="19236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ESCUTA?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-327825" y="1795688"/>
            <a:ext cx="2687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FALA E FAZ?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6485250" y="3272538"/>
            <a:ext cx="2470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NECESSIDADES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4 - Mapa de Empatia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07650" y="3246625"/>
            <a:ext cx="14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DORES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